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4"/>
  </p:sldMasterIdLst>
  <p:notesMasterIdLst>
    <p:notesMasterId r:id="rId8"/>
  </p:notesMasterIdLst>
  <p:handoutMasterIdLst>
    <p:handoutMasterId r:id="rId9"/>
  </p:handoutMasterIdLst>
  <p:sldIdLst>
    <p:sldId id="256" r:id="rId5"/>
    <p:sldId id="257" r:id="rId6"/>
    <p:sldId id="258" r:id="rId7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3" d="100"/>
          <a:sy n="113" d="100"/>
        </p:scale>
        <p:origin x="-2370" y="-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3930" y="-78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135" cy="496253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955" y="0"/>
            <a:ext cx="2946135" cy="496253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r">
              <a:defRPr sz="1200"/>
            </a:lvl1pPr>
          </a:lstStyle>
          <a:p>
            <a:fld id="{834DFCAF-170E-4CAB-BD46-F9520437AC25}" type="datetimeFigureOut">
              <a:rPr lang="en-NZ" smtClean="0"/>
              <a:t>9/04/2018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800"/>
            <a:ext cx="2946135" cy="496252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955" y="9428800"/>
            <a:ext cx="2946135" cy="496252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r">
              <a:defRPr sz="1200"/>
            </a:lvl1pPr>
          </a:lstStyle>
          <a:p>
            <a:fld id="{94A4EBE4-E8C0-473D-BCFE-B529C5C94C3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998968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135" cy="496253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955" y="0"/>
            <a:ext cx="2946135" cy="496253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r">
              <a:defRPr sz="1200"/>
            </a:lvl1pPr>
          </a:lstStyle>
          <a:p>
            <a:fld id="{6DDC726B-90CE-430C-84AC-24DE8F152D70}" type="datetimeFigureOut">
              <a:rPr lang="en-NZ" smtClean="0"/>
              <a:t>9/04/2018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0937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21" tIns="45661" rIns="91321" bIns="45661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244" y="4715192"/>
            <a:ext cx="5437188" cy="4466274"/>
          </a:xfrm>
          <a:prstGeom prst="rect">
            <a:avLst/>
          </a:prstGeom>
        </p:spPr>
        <p:txBody>
          <a:bodyPr vert="horz" lIns="91321" tIns="45661" rIns="91321" bIns="4566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800"/>
            <a:ext cx="2946135" cy="496252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955" y="9428800"/>
            <a:ext cx="2946135" cy="496252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r">
              <a:defRPr sz="1200"/>
            </a:lvl1pPr>
          </a:lstStyle>
          <a:p>
            <a:fld id="{CFF8AA87-DAE5-425F-9123-6EA4D882969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322422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F8AA87-DAE5-425F-9123-6EA4D8829696}" type="slidenum">
              <a:rPr lang="en-NZ" smtClean="0"/>
              <a:t>2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1006233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F8AA87-DAE5-425F-9123-6EA4D8829696}" type="slidenum">
              <a:rPr lang="en-NZ" smtClean="0"/>
              <a:t>3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1006233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85730-D178-425C-BF65-9F667D20F447}" type="datetimeFigureOut">
              <a:rPr lang="en-NZ" smtClean="0"/>
              <a:t>9/04/2018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2F76918-644E-4C55-BFC7-C0A8C67DDF58}" type="slidenum">
              <a:rPr lang="en-NZ" smtClean="0"/>
              <a:t>‹#›</a:t>
            </a:fld>
            <a:endParaRPr lang="en-NZ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85730-D178-425C-BF65-9F667D20F447}" type="datetimeFigureOut">
              <a:rPr lang="en-NZ" smtClean="0"/>
              <a:t>9/04/2018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76918-644E-4C55-BFC7-C0A8C67DDF58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85730-D178-425C-BF65-9F667D20F447}" type="datetimeFigureOut">
              <a:rPr lang="en-NZ" smtClean="0"/>
              <a:t>9/04/2018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76918-644E-4C55-BFC7-C0A8C67DDF58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85730-D178-425C-BF65-9F667D20F447}" type="datetimeFigureOut">
              <a:rPr lang="en-NZ" smtClean="0"/>
              <a:t>9/04/2018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76918-644E-4C55-BFC7-C0A8C67DDF58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85730-D178-425C-BF65-9F667D20F447}" type="datetimeFigureOut">
              <a:rPr lang="en-NZ" smtClean="0"/>
              <a:t>9/04/2018</a:t>
            </a:fld>
            <a:endParaRPr lang="en-NZ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76918-644E-4C55-BFC7-C0A8C67DDF58}" type="slidenum">
              <a:rPr lang="en-NZ" smtClean="0"/>
              <a:t>‹#›</a:t>
            </a:fld>
            <a:endParaRPr lang="en-N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85730-D178-425C-BF65-9F667D20F447}" type="datetimeFigureOut">
              <a:rPr lang="en-NZ" smtClean="0"/>
              <a:t>9/04/2018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76918-644E-4C55-BFC7-C0A8C67DDF58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85730-D178-425C-BF65-9F667D20F447}" type="datetimeFigureOut">
              <a:rPr lang="en-NZ" smtClean="0"/>
              <a:t>9/04/2018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76918-644E-4C55-BFC7-C0A8C67DDF58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85730-D178-425C-BF65-9F667D20F447}" type="datetimeFigureOut">
              <a:rPr lang="en-NZ" smtClean="0"/>
              <a:t>9/04/2018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76918-644E-4C55-BFC7-C0A8C67DDF58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85730-D178-425C-BF65-9F667D20F447}" type="datetimeFigureOut">
              <a:rPr lang="en-NZ" smtClean="0"/>
              <a:t>9/04/2018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76918-644E-4C55-BFC7-C0A8C67DDF58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85730-D178-425C-BF65-9F667D20F447}" type="datetimeFigureOut">
              <a:rPr lang="en-NZ" smtClean="0"/>
              <a:t>9/04/2018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76918-644E-4C55-BFC7-C0A8C67DDF58}" type="slidenum">
              <a:rPr lang="en-NZ" smtClean="0"/>
              <a:t>‹#›</a:t>
            </a:fld>
            <a:endParaRPr lang="en-NZ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85730-D178-425C-BF65-9F667D20F447}" type="datetimeFigureOut">
              <a:rPr lang="en-NZ" smtClean="0"/>
              <a:t>9/04/2018</a:t>
            </a:fld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76918-644E-4C55-BFC7-C0A8C67DDF58}" type="slidenum">
              <a:rPr lang="en-NZ" smtClean="0"/>
              <a:t>‹#›</a:t>
            </a:fld>
            <a:endParaRPr lang="en-NZ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6D85730-D178-425C-BF65-9F667D20F447}" type="datetimeFigureOut">
              <a:rPr lang="en-NZ" smtClean="0"/>
              <a:t>9/04/2018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2F76918-644E-4C55-BFC7-C0A8C67DDF58}" type="slidenum">
              <a:rPr lang="en-NZ" smtClean="0"/>
              <a:t>‹#›</a:t>
            </a:fld>
            <a:endParaRPr lang="en-NZ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freshvegetables.co.nz/" TargetMode="Externa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eshvegetables.co.nz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eshvegetables.co.nz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2735796" y="6134039"/>
            <a:ext cx="3672408" cy="553998"/>
          </a:xfrm>
          <a:prstGeom prst="rect">
            <a:avLst/>
          </a:prstGeom>
          <a:solidFill>
            <a:srgbClr val="D6E3B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D5021D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If you see any unusual pests or plant symptoms,</a:t>
            </a:r>
            <a:r>
              <a:rPr kumimoji="0" lang="en-US" altLang="en-US" sz="1000" b="1" i="0" u="none" strike="noStrike" cap="none" normalizeH="0" dirty="0" smtClean="0">
                <a:ln>
                  <a:noFill/>
                </a:ln>
                <a:solidFill>
                  <a:srgbClr val="D5021D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D5021D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call the </a:t>
            </a: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MPI EXOTIC PEST AND DISEASE HOTLINE</a:t>
            </a: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D5021D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0800 80 99 66</a:t>
            </a: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ectangle 6"/>
          <p:cNvSpPr>
            <a:spLocks noChangeArrowheads="1"/>
          </p:cNvSpPr>
          <p:nvPr/>
        </p:nvSpPr>
        <p:spPr bwMode="auto">
          <a:xfrm>
            <a:off x="0" y="4953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0960" cy="1440160"/>
          </a:xfrm>
          <a:solidFill>
            <a:schemeClr val="bg2">
              <a:lumMod val="90000"/>
            </a:schemeClr>
          </a:solidFill>
          <a:ln>
            <a:noFill/>
          </a:ln>
          <a:effectLst/>
        </p:spPr>
        <p:txBody>
          <a:bodyPr>
            <a:normAutofit/>
          </a:bodyPr>
          <a:lstStyle/>
          <a:p>
            <a:r>
              <a:rPr lang="en-NZ" sz="49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Fact Sheet</a:t>
            </a:r>
            <a:r>
              <a:rPr lang="en-NZ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/>
            </a:r>
            <a:br>
              <a:rPr lang="en-NZ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en-NZ" sz="2800" b="1" dirty="0">
                <a:effectLst>
                  <a:reflection blurRad="6350" stA="55000" endA="300" endPos="45500" dir="5400000" sy="-100000" algn="bl" rotWithShape="0"/>
                </a:effectLst>
              </a:rPr>
              <a:t>Pest, disease and weed</a:t>
            </a:r>
            <a:r>
              <a:rPr lang="en-NZ" sz="2800" dirty="0">
                <a:effectLst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en-NZ" sz="2800" b="1" dirty="0" smtClean="0">
                <a:effectLst>
                  <a:reflection blurRad="6350" stA="55000" endA="300" endPos="45500" dir="5400000" sy="-100000" algn="bl" rotWithShape="0"/>
                </a:effectLst>
              </a:rPr>
              <a:t>surveillance</a:t>
            </a:r>
            <a:endParaRPr lang="en-NZ" sz="3100" dirty="0"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  <p:pic>
        <p:nvPicPr>
          <p:cNvPr id="29" name="Picture 301" descr="Vegetables New Zealand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6284272"/>
            <a:ext cx="1326654" cy="403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Text Box 2"/>
          <p:cNvSpPr txBox="1">
            <a:spLocks noChangeArrowheads="1"/>
          </p:cNvSpPr>
          <p:nvPr/>
        </p:nvSpPr>
        <p:spPr bwMode="auto">
          <a:xfrm>
            <a:off x="197963" y="1797763"/>
            <a:ext cx="8766525" cy="587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indent="-493395" algn="ctr">
              <a:lnSpc>
                <a:spcPct val="115000"/>
              </a:lnSpc>
              <a:spcBef>
                <a:spcPts val="300"/>
              </a:spcBef>
            </a:pPr>
            <a:r>
              <a:rPr lang="en-NZ" sz="1400" b="1" dirty="0"/>
              <a:t>Surveillance for </a:t>
            </a:r>
            <a:r>
              <a:rPr lang="en-NZ" sz="1400" b="1" dirty="0" smtClean="0"/>
              <a:t>your </a:t>
            </a:r>
            <a:r>
              <a:rPr lang="en-NZ" sz="1400" b="1" dirty="0"/>
              <a:t>industry’s priority unwanted pests should also be incorporated into your normal </a:t>
            </a:r>
            <a:r>
              <a:rPr lang="en-NZ" sz="1400" b="1" dirty="0" smtClean="0"/>
              <a:t>passive surveillance/monitoring </a:t>
            </a:r>
            <a:r>
              <a:rPr lang="en-NZ" sz="1400" b="1" dirty="0"/>
              <a:t>activities. These records can also be important for market access</a:t>
            </a:r>
            <a:r>
              <a:rPr lang="en-NZ" sz="1400" b="1" dirty="0" smtClean="0"/>
              <a:t>.</a:t>
            </a:r>
            <a:endParaRPr lang="en-NZ" sz="1400" dirty="0"/>
          </a:p>
        </p:txBody>
      </p:sp>
      <p:sp>
        <p:nvSpPr>
          <p:cNvPr id="32" name="Text Box 2"/>
          <p:cNvSpPr txBox="1">
            <a:spLocks noChangeArrowheads="1"/>
          </p:cNvSpPr>
          <p:nvPr/>
        </p:nvSpPr>
        <p:spPr bwMode="auto">
          <a:xfrm>
            <a:off x="2141497" y="3717032"/>
            <a:ext cx="4356949" cy="1323439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r>
              <a:rPr lang="en-NZ" sz="1000" b="1" i="1" dirty="0"/>
              <a:t>Common symptoms of pest infestation or plant disease include:</a:t>
            </a:r>
            <a:endParaRPr lang="en-NZ" sz="1000" dirty="0"/>
          </a:p>
          <a:p>
            <a:pPr marL="171450" lvl="0" indent="-171450">
              <a:buFont typeface="Wingdings" panose="05000000000000000000" pitchFamily="2" charset="2"/>
              <a:buChar char="q"/>
            </a:pPr>
            <a:r>
              <a:rPr lang="en-NZ" sz="1000" b="1" dirty="0"/>
              <a:t>Stem or leaf wilt</a:t>
            </a:r>
            <a:endParaRPr lang="en-NZ" sz="1000" dirty="0"/>
          </a:p>
          <a:p>
            <a:pPr marL="171450" lvl="0" indent="-171450">
              <a:buFont typeface="Wingdings" panose="05000000000000000000" pitchFamily="2" charset="2"/>
              <a:buChar char="q"/>
            </a:pPr>
            <a:r>
              <a:rPr lang="en-NZ" sz="1000" b="1" dirty="0"/>
              <a:t>Leaf chlorosis or mottling</a:t>
            </a:r>
            <a:endParaRPr lang="en-NZ" sz="1000" dirty="0"/>
          </a:p>
          <a:p>
            <a:pPr marL="171450" lvl="0" indent="-171450">
              <a:buFont typeface="Wingdings" panose="05000000000000000000" pitchFamily="2" charset="2"/>
              <a:buChar char="q"/>
            </a:pPr>
            <a:r>
              <a:rPr lang="en-NZ" sz="1000" b="1" dirty="0"/>
              <a:t>Puncture wounds, chew marks or tunnelling tracks in leaf tissue</a:t>
            </a:r>
            <a:endParaRPr lang="en-NZ" sz="1000" dirty="0"/>
          </a:p>
          <a:p>
            <a:pPr marL="171450" lvl="0" indent="-171450">
              <a:buFont typeface="Wingdings" panose="05000000000000000000" pitchFamily="2" charset="2"/>
              <a:buChar char="q"/>
            </a:pPr>
            <a:r>
              <a:rPr lang="en-NZ" sz="1000" b="1" dirty="0"/>
              <a:t>Reduced fruit or vegetable size and reduced crop yield</a:t>
            </a:r>
            <a:endParaRPr lang="en-NZ" sz="1000" dirty="0"/>
          </a:p>
          <a:p>
            <a:pPr marL="171450" lvl="0" indent="-171450">
              <a:buFont typeface="Wingdings" panose="05000000000000000000" pitchFamily="2" charset="2"/>
              <a:buChar char="q"/>
            </a:pPr>
            <a:r>
              <a:rPr lang="en-NZ" sz="1000" b="1" dirty="0"/>
              <a:t>Underdeveloped root systems</a:t>
            </a:r>
            <a:endParaRPr lang="en-NZ" sz="1000" dirty="0"/>
          </a:p>
          <a:p>
            <a:pPr marL="171450" lvl="0" indent="-171450">
              <a:buFont typeface="Wingdings" panose="05000000000000000000" pitchFamily="2" charset="2"/>
              <a:buChar char="q"/>
            </a:pPr>
            <a:r>
              <a:rPr lang="en-NZ" sz="1000" b="1" dirty="0"/>
              <a:t>Pale fuzzy or powdery growth on leaves, indicating mildew</a:t>
            </a:r>
            <a:endParaRPr lang="en-NZ" sz="1000" dirty="0"/>
          </a:p>
          <a:p>
            <a:pPr marL="171450" lvl="0" indent="-171450">
              <a:buFont typeface="Wingdings" panose="05000000000000000000" pitchFamily="2" charset="2"/>
              <a:buChar char="q"/>
            </a:pPr>
            <a:r>
              <a:rPr lang="en-NZ" sz="1000" b="1" dirty="0"/>
              <a:t>Decayed roots, leaves, stems, fruit or vegetables</a:t>
            </a:r>
            <a:endParaRPr lang="en-NZ" sz="1000" dirty="0"/>
          </a:p>
        </p:txBody>
      </p:sp>
      <p:sp>
        <p:nvSpPr>
          <p:cNvPr id="33" name="Text Box 2"/>
          <p:cNvSpPr txBox="1">
            <a:spLocks noChangeArrowheads="1"/>
          </p:cNvSpPr>
          <p:nvPr/>
        </p:nvSpPr>
        <p:spPr bwMode="auto">
          <a:xfrm>
            <a:off x="395536" y="2492895"/>
            <a:ext cx="8424936" cy="1169551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marL="171450" lvl="0" indent="-171450">
              <a:buFont typeface="Wingdings" panose="05000000000000000000" pitchFamily="2" charset="2"/>
              <a:buChar char="v"/>
            </a:pPr>
            <a:r>
              <a:rPr lang="en-NZ" sz="1000" b="1" dirty="0"/>
              <a:t>Becoming familiar with common pests on your property means that your spray applications or alternative treatment methods can be used with maximum efficiency.</a:t>
            </a:r>
            <a:endParaRPr lang="en-NZ" sz="1000" dirty="0"/>
          </a:p>
          <a:p>
            <a:pPr marL="171450" lvl="0" indent="-171450">
              <a:buFont typeface="Wingdings" panose="05000000000000000000" pitchFamily="2" charset="2"/>
              <a:buChar char="v"/>
            </a:pPr>
            <a:r>
              <a:rPr lang="en-NZ" sz="1000" b="1" dirty="0"/>
              <a:t>Routine checking of crops is essential for maintaining crop health and gives you the best chance of identifying a new pest before it becomes established.</a:t>
            </a:r>
            <a:endParaRPr lang="en-NZ" sz="1000" dirty="0"/>
          </a:p>
          <a:p>
            <a:pPr marL="171450" lvl="0" indent="-171450">
              <a:buFont typeface="Wingdings" panose="05000000000000000000" pitchFamily="2" charset="2"/>
              <a:buChar char="v"/>
            </a:pPr>
            <a:r>
              <a:rPr lang="en-NZ" sz="1000" b="1" dirty="0"/>
              <a:t>It is important to know the common pests, diseases and weeds in your area and especially those that are often found on your property.</a:t>
            </a:r>
            <a:endParaRPr lang="en-NZ" sz="1000" dirty="0"/>
          </a:p>
          <a:p>
            <a:pPr marL="171450" lvl="0" indent="-171450">
              <a:buFont typeface="Wingdings" panose="05000000000000000000" pitchFamily="2" charset="2"/>
              <a:buChar char="v"/>
            </a:pPr>
            <a:r>
              <a:rPr lang="en-NZ" sz="1000" b="1" dirty="0"/>
              <a:t>Consult with neighbours on anything suspicious</a:t>
            </a:r>
            <a:r>
              <a:rPr lang="en-NZ" sz="1000" b="1" dirty="0" smtClean="0"/>
              <a:t>.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980825" y="5157192"/>
            <a:ext cx="7200800" cy="861774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171450" lvl="0" indent="-171450">
              <a:buFont typeface="Wingdings" panose="05000000000000000000" pitchFamily="2" charset="2"/>
              <a:buChar char="ü"/>
            </a:pPr>
            <a:r>
              <a:rPr lang="en-NZ" sz="1000" b="1" dirty="0" smtClean="0"/>
              <a:t>Record the pest, disease symptoms or weed and photograph</a:t>
            </a:r>
            <a:endParaRPr lang="en-NZ" sz="1000" dirty="0" smtClean="0"/>
          </a:p>
          <a:p>
            <a:pPr marL="171450" lvl="0" indent="-171450">
              <a:buFont typeface="Wingdings" panose="05000000000000000000" pitchFamily="2" charset="2"/>
              <a:buChar char="ü"/>
            </a:pPr>
            <a:r>
              <a:rPr lang="en-NZ" sz="1000" b="1" dirty="0" smtClean="0"/>
              <a:t>Record the location and restrict access of farm workers and equipment to that zone</a:t>
            </a:r>
            <a:endParaRPr lang="en-NZ" sz="1000" dirty="0" smtClean="0"/>
          </a:p>
          <a:p>
            <a:pPr marL="171450" lvl="0" indent="-171450">
              <a:buFont typeface="Wingdings" panose="05000000000000000000" pitchFamily="2" charset="2"/>
              <a:buChar char="ü"/>
            </a:pPr>
            <a:r>
              <a:rPr lang="en-NZ" sz="1000" b="1" dirty="0" smtClean="0"/>
              <a:t>Wash hands, clothes and boots that have been in contact with affected plant material or soil</a:t>
            </a:r>
            <a:endParaRPr lang="en-NZ" sz="1000" dirty="0" smtClean="0"/>
          </a:p>
          <a:p>
            <a:pPr marL="171450" lvl="0" indent="-171450">
              <a:buFont typeface="Wingdings" panose="05000000000000000000" pitchFamily="2" charset="2"/>
              <a:buChar char="ü"/>
            </a:pPr>
            <a:r>
              <a:rPr lang="en-NZ" sz="1000" b="1" dirty="0" smtClean="0"/>
              <a:t>Do not move the affected plant – incorrect handling could further spread the pest</a:t>
            </a:r>
            <a:endParaRPr lang="en-NZ" sz="1000" dirty="0" smtClean="0"/>
          </a:p>
          <a:p>
            <a:pPr marL="171450" lvl="0" indent="-171450">
              <a:buFont typeface="Wingdings" panose="05000000000000000000" pitchFamily="2" charset="2"/>
              <a:buChar char="ü"/>
            </a:pPr>
            <a:r>
              <a:rPr lang="en-NZ" sz="1000" b="1" dirty="0" smtClean="0"/>
              <a:t>Identify equipment and machinery that have recently been used in the affected zone and decontaminate </a:t>
            </a:r>
            <a:endParaRPr lang="en-NZ" sz="1000" dirty="0" smtClean="0"/>
          </a:p>
        </p:txBody>
      </p:sp>
    </p:spTree>
    <p:extLst>
      <p:ext uri="{BB962C8B-B14F-4D97-AF65-F5344CB8AC3E}">
        <p14:creationId xmlns:p14="http://schemas.microsoft.com/office/powerpoint/2010/main" val="1071347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0960" cy="1368152"/>
          </a:xfrm>
          <a:solidFill>
            <a:schemeClr val="bg2">
              <a:lumMod val="90000"/>
            </a:schemeClr>
          </a:solidFill>
          <a:effectLst>
            <a:reflection blurRad="6350" stA="52000" endA="300" endPos="35000" dir="5400000" sy="-100000" algn="bl" rotWithShape="0"/>
          </a:effectLst>
        </p:spPr>
        <p:txBody>
          <a:bodyPr>
            <a:normAutofit fontScale="90000"/>
          </a:bodyPr>
          <a:lstStyle/>
          <a:p>
            <a:r>
              <a:rPr lang="en-NZ" sz="3600" b="1" dirty="0">
                <a:effectLst>
                  <a:reflection blurRad="6350" stA="55000" endA="300" endPos="45500" dir="5400000" sy="-100000" algn="bl" rotWithShape="0"/>
                </a:effectLst>
              </a:rPr>
              <a:t>Pest, disease and weed</a:t>
            </a:r>
            <a:r>
              <a:rPr lang="en-NZ" sz="3600" dirty="0">
                <a:effectLst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en-NZ" sz="3600" b="1" dirty="0">
                <a:effectLst>
                  <a:reflection blurRad="6350" stA="55000" endA="300" endPos="45500" dir="5400000" sy="-100000" algn="bl" rotWithShape="0"/>
                </a:effectLst>
              </a:rPr>
              <a:t>surveillance</a:t>
            </a:r>
            <a:r>
              <a:rPr lang="en-NZ" b="1" dirty="0" smtClean="0"/>
              <a:t/>
            </a:r>
            <a:br>
              <a:rPr lang="en-NZ" b="1" dirty="0" smtClean="0"/>
            </a:br>
            <a:r>
              <a:rPr lang="en-NZ" b="1" dirty="0" smtClean="0"/>
              <a:t>Routine </a:t>
            </a:r>
            <a:r>
              <a:rPr lang="en-NZ" b="1" dirty="0"/>
              <a:t>monitoring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3637" y="1772816"/>
            <a:ext cx="8106312" cy="1349889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en-NZ" sz="1200" b="1" i="1" dirty="0"/>
              <a:t>What information should be recorded?</a:t>
            </a:r>
            <a:endParaRPr lang="en-NZ" sz="1200" dirty="0"/>
          </a:p>
          <a:p>
            <a:pPr lvl="0">
              <a:buFont typeface="Wingdings" panose="05000000000000000000" pitchFamily="2" charset="2"/>
              <a:buChar char="ü"/>
            </a:pPr>
            <a:r>
              <a:rPr lang="en-NZ" sz="1200" b="1" dirty="0"/>
              <a:t>Record the date and all observations, such as pests identified, growing area affected, the level of infestation and proposed treatment plans. </a:t>
            </a:r>
            <a:endParaRPr lang="en-NZ" sz="1200" dirty="0"/>
          </a:p>
          <a:p>
            <a:pPr lvl="0">
              <a:buFont typeface="Wingdings" panose="05000000000000000000" pitchFamily="2" charset="2"/>
              <a:buChar char="ü"/>
            </a:pPr>
            <a:r>
              <a:rPr lang="en-NZ" sz="1200" b="1" dirty="0"/>
              <a:t>Also record if no pests are </a:t>
            </a:r>
            <a:r>
              <a:rPr lang="en-NZ" sz="1200" b="1" dirty="0" smtClean="0"/>
              <a:t>detected.</a:t>
            </a:r>
            <a:endParaRPr lang="en-NZ" sz="1200" dirty="0"/>
          </a:p>
          <a:p>
            <a:pPr>
              <a:buFont typeface="Wingdings" panose="05000000000000000000" pitchFamily="2" charset="2"/>
              <a:buChar char="ü"/>
            </a:pPr>
            <a:r>
              <a:rPr lang="en-NZ" sz="1200" b="1" dirty="0" smtClean="0"/>
              <a:t>A </a:t>
            </a:r>
            <a:r>
              <a:rPr lang="en-NZ" sz="1200" b="1" dirty="0"/>
              <a:t>list of priority pests that may impact vegetable growers can be found in </a:t>
            </a:r>
            <a:r>
              <a:rPr lang="en-NZ" sz="1200" b="1" dirty="0" smtClean="0"/>
              <a:t>the;</a:t>
            </a:r>
            <a:r>
              <a:rPr lang="en-NZ" sz="1200" dirty="0"/>
              <a:t> </a:t>
            </a:r>
            <a:r>
              <a:rPr lang="en-NZ" sz="1200" b="1" dirty="0" smtClean="0"/>
              <a:t>Vegetable </a:t>
            </a:r>
            <a:r>
              <a:rPr lang="en-NZ" sz="1200" b="1" dirty="0"/>
              <a:t>Biosecurity Management Plan at Vegetables New Zealand Inc. </a:t>
            </a:r>
            <a:r>
              <a:rPr lang="en-NZ" sz="1200" b="1" u="sng" dirty="0" smtClean="0"/>
              <a:t>www.freshvegetables.co.nz</a:t>
            </a:r>
            <a:endParaRPr lang="en-NZ" sz="1200" u="sng" dirty="0"/>
          </a:p>
          <a:p>
            <a:endParaRPr lang="en-NZ" sz="12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8849245"/>
              </p:ext>
            </p:extLst>
          </p:nvPr>
        </p:nvGraphicFramePr>
        <p:xfrm>
          <a:off x="449809" y="3476516"/>
          <a:ext cx="8229599" cy="23515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57719"/>
                <a:gridCol w="683231"/>
                <a:gridCol w="720732"/>
                <a:gridCol w="765425"/>
                <a:gridCol w="929811"/>
                <a:gridCol w="922619"/>
                <a:gridCol w="904640"/>
                <a:gridCol w="2545422"/>
              </a:tblGrid>
              <a:tr h="456173">
                <a:tc>
                  <a:txBody>
                    <a:bodyPr/>
                    <a:lstStyle/>
                    <a:p>
                      <a:pPr indent="-493395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800" dirty="0">
                          <a:effectLst/>
                        </a:rPr>
                        <a:t>Name</a:t>
                      </a:r>
                      <a:endParaRPr lang="en-N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 anchor="ctr"/>
                </a:tc>
                <a:tc>
                  <a:txBody>
                    <a:bodyPr/>
                    <a:lstStyle/>
                    <a:p>
                      <a:pPr indent="-493395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800">
                          <a:effectLst/>
                        </a:rPr>
                        <a:t>Growing Area.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 anchor="ctr"/>
                </a:tc>
                <a:tc>
                  <a:txBody>
                    <a:bodyPr/>
                    <a:lstStyle/>
                    <a:p>
                      <a:pPr indent="-493395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800">
                          <a:effectLst/>
                        </a:rPr>
                        <a:t>Site no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 anchor="ctr"/>
                </a:tc>
                <a:tc>
                  <a:txBody>
                    <a:bodyPr/>
                    <a:lstStyle/>
                    <a:p>
                      <a:pPr indent="-493395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800">
                          <a:effectLst/>
                        </a:rPr>
                        <a:t>Date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 anchor="ctr"/>
                </a:tc>
                <a:tc>
                  <a:txBody>
                    <a:bodyPr/>
                    <a:lstStyle/>
                    <a:p>
                      <a:pPr indent="-493395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800">
                          <a:effectLst/>
                        </a:rPr>
                        <a:t>Pest/weed/</a:t>
                      </a:r>
                      <a:endParaRPr lang="en-NZ" sz="900">
                        <a:effectLst/>
                      </a:endParaRPr>
                    </a:p>
                    <a:p>
                      <a:pPr indent="-493395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800">
                          <a:effectLst/>
                        </a:rPr>
                        <a:t>disease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 anchor="ctr"/>
                </a:tc>
                <a:tc>
                  <a:txBody>
                    <a:bodyPr/>
                    <a:lstStyle/>
                    <a:p>
                      <a:pPr indent="-493395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800">
                          <a:effectLst/>
                        </a:rPr>
                        <a:t>Level of infestation/</a:t>
                      </a:r>
                      <a:endParaRPr lang="en-NZ" sz="900">
                        <a:effectLst/>
                      </a:endParaRPr>
                    </a:p>
                    <a:p>
                      <a:pPr indent="-493395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800">
                          <a:effectLst/>
                        </a:rPr>
                        <a:t>infection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 anchor="ctr"/>
                </a:tc>
                <a:tc>
                  <a:txBody>
                    <a:bodyPr/>
                    <a:lstStyle/>
                    <a:p>
                      <a:pPr indent="-493395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800">
                          <a:effectLst/>
                        </a:rPr>
                        <a:t>Treatment plan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 anchor="ctr"/>
                </a:tc>
                <a:tc>
                  <a:txBody>
                    <a:bodyPr/>
                    <a:lstStyle/>
                    <a:p>
                      <a:pPr indent="-493395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800">
                          <a:effectLst/>
                        </a:rPr>
                        <a:t>Comments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 anchor="ctr"/>
                </a:tc>
              </a:tr>
              <a:tr h="155962"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</a:tr>
              <a:tr h="155962"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 dirty="0">
                          <a:effectLst/>
                        </a:rPr>
                        <a:t> </a:t>
                      </a:r>
                      <a:endParaRPr lang="en-N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</a:tr>
              <a:tr h="155962"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</a:tr>
              <a:tr h="155962"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</a:tr>
              <a:tr h="155962"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</a:tr>
              <a:tr h="155962"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 dirty="0">
                          <a:effectLst/>
                        </a:rPr>
                        <a:t> </a:t>
                      </a:r>
                      <a:endParaRPr lang="en-N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</a:tr>
              <a:tr h="155962"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</a:tr>
              <a:tr h="155962"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</a:tr>
              <a:tr h="155962"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 dirty="0">
                          <a:effectLst/>
                        </a:rPr>
                        <a:t> </a:t>
                      </a:r>
                      <a:endParaRPr lang="en-N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</a:tr>
              <a:tr h="155962"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</a:tr>
              <a:tr h="155962"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</a:tr>
              <a:tr h="155962"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 dirty="0">
                          <a:effectLst/>
                        </a:rPr>
                        <a:t> </a:t>
                      </a:r>
                      <a:endParaRPr lang="en-N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</a:tr>
            </a:tbl>
          </a:graphicData>
        </a:graphic>
      </p:graphicFrame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395536" y="5832436"/>
            <a:ext cx="8424936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NZ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NB: Level of infestation or infection may be estimated (e.g. low/med/high) or quantitatively (e.g. % plants affected per block/ number plant affected per block).</a:t>
            </a:r>
            <a:endParaRPr kumimoji="0" lang="en-NZ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NZ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When treatment is commenced, include date of initiation and duration of plan. If a pest, disease or weed cannot be identified, record the symptoms and treat the detection as an unwanted pest. </a:t>
            </a:r>
            <a:endParaRPr kumimoji="0" lang="en-NZ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Picture 301" descr="Vegetables New Zealand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6284272"/>
            <a:ext cx="1326654" cy="403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473637" y="3140968"/>
            <a:ext cx="598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kumimoji="0" lang="en-NZ" altLang="en-US" b="1" i="0" u="none" strike="noStrike" cap="none" normalizeH="0" baseline="0" dirty="0" smtClean="0">
                <a:ln>
                  <a:noFill/>
                </a:ln>
                <a:solidFill>
                  <a:srgbClr val="E36C0A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Pest Surveillance Record Sheet</a:t>
            </a:r>
            <a:endParaRPr kumimoji="0" lang="en-NZ" altLang="en-US" sz="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97963" y="6287927"/>
            <a:ext cx="421157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NZ" sz="1000" b="1" dirty="0" smtClean="0"/>
              <a:t>For further information contact</a:t>
            </a:r>
            <a:br>
              <a:rPr lang="en-NZ" sz="1000" b="1" dirty="0" smtClean="0"/>
            </a:br>
            <a:r>
              <a:rPr lang="en-NZ" sz="1000" dirty="0" smtClean="0"/>
              <a:t>Vegetables New Zealand Inc. </a:t>
            </a:r>
            <a:r>
              <a:rPr lang="en-NZ" sz="1000" u="sng" dirty="0" smtClean="0"/>
              <a:t>www.freshvegetables.co.nz</a:t>
            </a:r>
            <a:endParaRPr lang="en-NZ" sz="1000" u="sng" dirty="0"/>
          </a:p>
        </p:txBody>
      </p:sp>
    </p:spTree>
    <p:extLst>
      <p:ext uri="{BB962C8B-B14F-4D97-AF65-F5344CB8AC3E}">
        <p14:creationId xmlns:p14="http://schemas.microsoft.com/office/powerpoint/2010/main" val="2676040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0960" cy="1368152"/>
          </a:xfrm>
          <a:solidFill>
            <a:schemeClr val="bg2">
              <a:lumMod val="90000"/>
            </a:schemeClr>
          </a:solidFill>
          <a:effectLst>
            <a:reflection blurRad="6350" stA="52000" endA="300" endPos="35000" dir="5400000" sy="-100000" algn="bl" rotWithShape="0"/>
          </a:effectLst>
        </p:spPr>
        <p:txBody>
          <a:bodyPr>
            <a:normAutofit fontScale="90000"/>
          </a:bodyPr>
          <a:lstStyle/>
          <a:p>
            <a:r>
              <a:rPr lang="en-NZ" sz="3600" b="1" dirty="0">
                <a:effectLst>
                  <a:reflection blurRad="6350" stA="55000" endA="300" endPos="45500" dir="5400000" sy="-100000" algn="bl" rotWithShape="0"/>
                </a:effectLst>
              </a:rPr>
              <a:t>Pest, disease and weed</a:t>
            </a:r>
            <a:r>
              <a:rPr lang="en-NZ" sz="3600" dirty="0">
                <a:effectLst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en-NZ" sz="3600" b="1" dirty="0">
                <a:effectLst>
                  <a:reflection blurRad="6350" stA="55000" endA="300" endPos="45500" dir="5400000" sy="-100000" algn="bl" rotWithShape="0"/>
                </a:effectLst>
              </a:rPr>
              <a:t>surveillance</a:t>
            </a:r>
            <a:r>
              <a:rPr lang="en-NZ" b="1" dirty="0" smtClean="0"/>
              <a:t/>
            </a:r>
            <a:br>
              <a:rPr lang="en-NZ" b="1" dirty="0" smtClean="0"/>
            </a:br>
            <a:r>
              <a:rPr lang="en-NZ" b="1" dirty="0" smtClean="0"/>
              <a:t>Data sheet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3637" y="1772817"/>
            <a:ext cx="8106312" cy="504056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NZ" sz="1200" b="1" dirty="0" smtClean="0"/>
              <a:t>A </a:t>
            </a:r>
            <a:r>
              <a:rPr lang="en-NZ" sz="1200" b="1" dirty="0"/>
              <a:t>list of priority pests that may impact vegetable growers can be found in </a:t>
            </a:r>
            <a:r>
              <a:rPr lang="en-NZ" sz="1200" b="1" dirty="0" smtClean="0"/>
              <a:t>the;</a:t>
            </a:r>
            <a:r>
              <a:rPr lang="en-NZ" sz="1200" dirty="0"/>
              <a:t> </a:t>
            </a:r>
            <a:r>
              <a:rPr lang="en-NZ" sz="1200" b="1" dirty="0" smtClean="0"/>
              <a:t>Vegetable </a:t>
            </a:r>
            <a:r>
              <a:rPr lang="en-NZ" sz="1200" b="1" dirty="0"/>
              <a:t>Biosecurity Management Plan at Vegetables New Zealand Inc. </a:t>
            </a:r>
            <a:r>
              <a:rPr lang="en-NZ" sz="1200" b="1" u="sng" dirty="0" smtClean="0">
                <a:hlinkClick r:id="rId3"/>
              </a:rPr>
              <a:t>www.freshvegetables.co.nz</a:t>
            </a:r>
            <a:endParaRPr lang="en-NZ" sz="1200" b="1" u="sng" dirty="0" smtClean="0"/>
          </a:p>
          <a:p>
            <a:endParaRPr lang="en-NZ" sz="12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0703672"/>
              </p:ext>
            </p:extLst>
          </p:nvPr>
        </p:nvGraphicFramePr>
        <p:xfrm>
          <a:off x="395536" y="2529362"/>
          <a:ext cx="8352930" cy="33030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14308"/>
                <a:gridCol w="584697"/>
                <a:gridCol w="438523"/>
                <a:gridCol w="584697"/>
                <a:gridCol w="657784"/>
                <a:gridCol w="584697"/>
                <a:gridCol w="511610"/>
                <a:gridCol w="438523"/>
                <a:gridCol w="438523"/>
                <a:gridCol w="584697"/>
                <a:gridCol w="511610"/>
                <a:gridCol w="581696"/>
                <a:gridCol w="1321565"/>
              </a:tblGrid>
              <a:tr h="480224">
                <a:tc>
                  <a:txBody>
                    <a:bodyPr/>
                    <a:lstStyle/>
                    <a:p>
                      <a:pPr indent="-493395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800" dirty="0" smtClean="0">
                          <a:effectLst/>
                        </a:rPr>
                        <a:t>Farm </a:t>
                      </a:r>
                      <a:endParaRPr lang="en-N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 anchor="ctr"/>
                </a:tc>
                <a:tc>
                  <a:txBody>
                    <a:bodyPr/>
                    <a:lstStyle/>
                    <a:p>
                      <a:pPr indent="-493395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800" dirty="0" smtClean="0">
                          <a:effectLst/>
                        </a:rPr>
                        <a:t>Scout</a:t>
                      </a:r>
                      <a:endParaRPr lang="en-N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 anchor="ctr"/>
                </a:tc>
                <a:tc>
                  <a:txBody>
                    <a:bodyPr/>
                    <a:lstStyle/>
                    <a:p>
                      <a:pPr indent="-493395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800" dirty="0">
                          <a:effectLst/>
                        </a:rPr>
                        <a:t>Site no</a:t>
                      </a:r>
                      <a:endParaRPr lang="en-N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 anchor="ctr"/>
                </a:tc>
                <a:tc>
                  <a:txBody>
                    <a:bodyPr/>
                    <a:lstStyle/>
                    <a:p>
                      <a:pPr indent="-493395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800">
                          <a:effectLst/>
                        </a:rPr>
                        <a:t>Date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 anchor="ctr"/>
                </a:tc>
                <a:tc>
                  <a:txBody>
                    <a:bodyPr/>
                    <a:lstStyle/>
                    <a:p>
                      <a:pPr indent="-493395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800" dirty="0" smtClean="0">
                          <a:effectLst/>
                        </a:rPr>
                        <a:t>Endemic pest</a:t>
                      </a:r>
                      <a:endParaRPr lang="en-N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 anchor="ctr"/>
                </a:tc>
                <a:tc>
                  <a:txBody>
                    <a:bodyPr/>
                    <a:lstStyle/>
                    <a:p>
                      <a:pPr indent="-493395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1.</a:t>
                      </a:r>
                      <a:endParaRPr lang="en-N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 anchor="ctr"/>
                </a:tc>
                <a:tc>
                  <a:txBody>
                    <a:bodyPr/>
                    <a:lstStyle/>
                    <a:p>
                      <a:pPr indent="-493395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2.</a:t>
                      </a:r>
                      <a:endParaRPr lang="en-N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 anchor="ctr"/>
                </a:tc>
                <a:tc>
                  <a:txBody>
                    <a:bodyPr/>
                    <a:lstStyle/>
                    <a:p>
                      <a:pPr indent="-493395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3.</a:t>
                      </a:r>
                      <a:endParaRPr lang="en-N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 anchor="ctr"/>
                </a:tc>
                <a:tc>
                  <a:txBody>
                    <a:bodyPr/>
                    <a:lstStyle/>
                    <a:p>
                      <a:pPr indent="-493395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4.</a:t>
                      </a:r>
                      <a:endParaRPr lang="en-N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 anchor="ctr"/>
                </a:tc>
                <a:tc>
                  <a:txBody>
                    <a:bodyPr/>
                    <a:lstStyle/>
                    <a:p>
                      <a:pPr indent="-493395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800" dirty="0" smtClean="0">
                          <a:effectLst/>
                        </a:rPr>
                        <a:t>Exotic pest</a:t>
                      </a:r>
                      <a:endParaRPr lang="en-N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 anchor="ctr"/>
                </a:tc>
                <a:tc>
                  <a:txBody>
                    <a:bodyPr/>
                    <a:lstStyle/>
                    <a:p>
                      <a:pPr indent="-493395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1.</a:t>
                      </a:r>
                      <a:endParaRPr lang="en-N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 anchor="ctr"/>
                </a:tc>
                <a:tc>
                  <a:txBody>
                    <a:bodyPr/>
                    <a:lstStyle/>
                    <a:p>
                      <a:pPr indent="-493395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2.</a:t>
                      </a:r>
                      <a:endParaRPr lang="en-N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 anchor="ctr"/>
                </a:tc>
                <a:tc>
                  <a:txBody>
                    <a:bodyPr/>
                    <a:lstStyle/>
                    <a:p>
                      <a:pPr marL="0" marR="0" indent="-493395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900" dirty="0" smtClean="0">
                          <a:effectLst/>
                        </a:rPr>
                        <a:t>Comments</a:t>
                      </a:r>
                      <a:endParaRPr lang="en-NZ" sz="10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-493395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N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 anchor="ctr"/>
                </a:tc>
              </a:tr>
              <a:tr h="166050"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 dirty="0">
                          <a:effectLst/>
                        </a:rPr>
                        <a:t> </a:t>
                      </a:r>
                      <a:endParaRPr lang="en-N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</a:tr>
              <a:tr h="166050"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 dirty="0">
                          <a:effectLst/>
                        </a:rPr>
                        <a:t> </a:t>
                      </a:r>
                      <a:endParaRPr lang="en-N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</a:tr>
              <a:tr h="166050"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</a:tr>
              <a:tr h="166050"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</a:tr>
              <a:tr h="166050"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</a:tr>
              <a:tr h="166050"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 dirty="0">
                          <a:effectLst/>
                        </a:rPr>
                        <a:t> </a:t>
                      </a:r>
                      <a:endParaRPr lang="en-N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</a:tr>
              <a:tr h="166050"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</a:tr>
              <a:tr h="166050"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</a:tr>
              <a:tr h="166050"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 dirty="0">
                          <a:effectLst/>
                        </a:rPr>
                        <a:t> </a:t>
                      </a:r>
                      <a:endParaRPr lang="en-N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N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N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N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</a:tr>
              <a:tr h="166050"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</a:tr>
              <a:tr h="166050"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</a:tr>
              <a:tr h="166050"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N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N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N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900" dirty="0">
                          <a:effectLst/>
                        </a:rPr>
                        <a:t> </a:t>
                      </a:r>
                      <a:endParaRPr lang="en-N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N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N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</a:tr>
              <a:tr h="166050"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N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N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N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N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N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N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</a:tr>
              <a:tr h="166050"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N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N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N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N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N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N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</a:tr>
              <a:tr h="166050"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N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N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N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N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N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N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</a:tr>
              <a:tr h="166050"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N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N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N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N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N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N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</a:tr>
              <a:tr h="166050"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N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N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N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N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N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N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  <a:tc>
                  <a:txBody>
                    <a:bodyPr/>
                    <a:lstStyle/>
                    <a:p>
                      <a:pPr indent="-49339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N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80" marR="55480" marT="0" marB="0"/>
                </a:tc>
              </a:tr>
            </a:tbl>
          </a:graphicData>
        </a:graphic>
      </p:graphicFrame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395536" y="5832436"/>
            <a:ext cx="8424936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NZ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NB: Level of infestation or infection may be estimated (e.g. low/med/high) or quantitatively (e.g. % plants affected per block/ number plant affected per block).</a:t>
            </a:r>
            <a:endParaRPr kumimoji="0" lang="en-NZ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NZ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When treatment is commenced, include date of initiation and duration of plan. If a pest, disease or weed cannot be identified, record the symptoms and treat the detection as an unwanted pest. </a:t>
            </a:r>
            <a:endParaRPr kumimoji="0" lang="en-NZ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Picture 301" descr="Vegetables New Zealand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6284272"/>
            <a:ext cx="1326654" cy="403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362484" y="2204864"/>
            <a:ext cx="598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kumimoji="0" lang="en-NZ" altLang="en-US" b="1" i="0" u="none" strike="noStrike" cap="none" normalizeH="0" baseline="0" dirty="0" smtClean="0">
                <a:ln>
                  <a:noFill/>
                </a:ln>
                <a:solidFill>
                  <a:srgbClr val="E36C0A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Pest Surveillance Data Sheet</a:t>
            </a:r>
            <a:endParaRPr kumimoji="0" lang="en-NZ" altLang="en-US" sz="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97963" y="6287927"/>
            <a:ext cx="421157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NZ" sz="1000" b="1" dirty="0" smtClean="0"/>
              <a:t>For further information contact</a:t>
            </a:r>
            <a:br>
              <a:rPr lang="en-NZ" sz="1000" b="1" dirty="0" smtClean="0"/>
            </a:br>
            <a:r>
              <a:rPr lang="en-NZ" sz="1000" dirty="0" smtClean="0"/>
              <a:t>Vegetables New Zealand Inc. </a:t>
            </a:r>
            <a:r>
              <a:rPr lang="en-NZ" sz="1000" u="sng" dirty="0" smtClean="0"/>
              <a:t>www.freshvegetables.co.nz</a:t>
            </a:r>
            <a:endParaRPr lang="en-NZ" sz="1000" u="sng" dirty="0"/>
          </a:p>
        </p:txBody>
      </p:sp>
    </p:spTree>
    <p:extLst>
      <p:ext uri="{BB962C8B-B14F-4D97-AF65-F5344CB8AC3E}">
        <p14:creationId xmlns:p14="http://schemas.microsoft.com/office/powerpoint/2010/main" val="1448576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81119A3D60FAD4191679926B1B12B12" ma:contentTypeVersion="8" ma:contentTypeDescription="Create a new document." ma:contentTypeScope="" ma:versionID="e6e3bb9fb3aa92f1187600799ed561f5">
  <xsd:schema xmlns:xsd="http://www.w3.org/2001/XMLSchema" xmlns:xs="http://www.w3.org/2001/XMLSchema" xmlns:p="http://schemas.microsoft.com/office/2006/metadata/properties" xmlns:ns2="5a855e00-fa4f-4894-a81a-74daf717ba5f" xmlns:ns3="28049fc3-5095-450d-950c-dddeab1a68cd" targetNamespace="http://schemas.microsoft.com/office/2006/metadata/properties" ma:root="true" ma:fieldsID="e4ed7356f1db4121aae953dfdbf39231" ns2:_="" ns3:_="">
    <xsd:import namespace="5a855e00-fa4f-4894-a81a-74daf717ba5f"/>
    <xsd:import namespace="28049fc3-5095-450d-950c-dddeab1a68cd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855e00-fa4f-4894-a81a-74daf717ba5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049fc3-5095-450d-950c-dddeab1a68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description="" ma:internalName="MediaServiceAutoTag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D643968-C999-4FCB-9E8A-97E6494F1BB7}">
  <ds:schemaRefs>
    <ds:schemaRef ds:uri="http://purl.org/dc/elements/1.1/"/>
    <ds:schemaRef ds:uri="http://schemas.microsoft.com/office/2006/documentManagement/types"/>
    <ds:schemaRef ds:uri="http://purl.org/dc/terms/"/>
    <ds:schemaRef ds:uri="28049fc3-5095-450d-950c-dddeab1a68cd"/>
    <ds:schemaRef ds:uri="http://purl.org/dc/dcmitype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5a855e00-fa4f-4894-a81a-74daf717ba5f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20AC4D22-940B-4454-B5C5-832F2892DA8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C7A3337-D31F-4428-92DD-70B218E3E28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a855e00-fa4f-4894-a81a-74daf717ba5f"/>
    <ds:schemaRef ds:uri="28049fc3-5095-450d-950c-dddeab1a68c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478</TotalTime>
  <Words>567</Words>
  <Application>Microsoft Office PowerPoint</Application>
  <PresentationFormat>On-screen Show (4:3)</PresentationFormat>
  <Paragraphs>254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Book Antiqua</vt:lpstr>
      <vt:lpstr>Calibri</vt:lpstr>
      <vt:lpstr>Century Gothic</vt:lpstr>
      <vt:lpstr>Times New Roman</vt:lpstr>
      <vt:lpstr>Wingdings</vt:lpstr>
      <vt:lpstr>Apothecary</vt:lpstr>
      <vt:lpstr>Fact Sheet Pest, disease and weed surveillance</vt:lpstr>
      <vt:lpstr>Pest, disease and weed surveillance Routine monitoring</vt:lpstr>
      <vt:lpstr>Pest, disease and weed surveillance Data sheet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Gisele Irvine</dc:creator>
  <cp:lastModifiedBy>Lynda Banks</cp:lastModifiedBy>
  <cp:revision>24</cp:revision>
  <cp:lastPrinted>2018-04-09T03:02:47Z</cp:lastPrinted>
  <dcterms:created xsi:type="dcterms:W3CDTF">2015-11-03T23:01:40Z</dcterms:created>
  <dcterms:modified xsi:type="dcterms:W3CDTF">2018-04-09T03:03:00Z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0x010100E81119A3D60FAD4191679926B1B12B12</vt:lpwstr>
  </property>
  <property fmtid="{D5CDD505-2E9C-101B-9397-08002B2CF9AE}" pid="3" name="Order">
    <vt:r8>156700</vt:r8>
  </property>
</Properties>
</file>